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264" r:id="rId6"/>
    <p:sldId id="270" r:id="rId7"/>
    <p:sldId id="273" r:id="rId8"/>
    <p:sldId id="274" r:id="rId9"/>
    <p:sldId id="277" r:id="rId10"/>
    <p:sldId id="276" r:id="rId11"/>
    <p:sldId id="262" r:id="rId12"/>
    <p:sldId id="263" r:id="rId13"/>
    <p:sldId id="258" r:id="rId14"/>
    <p:sldId id="265" r:id="rId15"/>
    <p:sldId id="271" r:id="rId16"/>
    <p:sldId id="259" r:id="rId17"/>
    <p:sldId id="266" r:id="rId18"/>
    <p:sldId id="272" r:id="rId19"/>
    <p:sldId id="260" r:id="rId20"/>
    <p:sldId id="261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EE48-7E21-410C-9EC8-5BE955D5048C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B269A-D48B-4ABD-9400-E12B6F55E7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4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92603-009F-42F4-B1B8-145788B5AAF2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64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1B756-5F7B-4076-A1CF-C0EE1215B3D3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48F8B2-2759-4597-934A-A61AB544F75F}" type="datetimeFigureOut">
              <a:rPr lang="es-MX" smtClean="0"/>
              <a:t>09/09/2017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D22440-298B-4B04-8345-B37F0927FED8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/index.php?title=Silver_Weathon&amp;action=edit&amp;redlink=1" TargetMode="External"/><Relationship Id="rId13" Type="http://schemas.openxmlformats.org/officeDocument/2006/relationships/hyperlink" Target="https://es.wikipedia.org/wiki/Xstrata" TargetMode="External"/><Relationship Id="rId18" Type="http://schemas.openxmlformats.org/officeDocument/2006/relationships/hyperlink" Target="https://es.wikipedia.org/wiki/Freeport-McMoRan" TargetMode="External"/><Relationship Id="rId26" Type="http://schemas.openxmlformats.org/officeDocument/2006/relationships/hyperlink" Target="https://es.wikipedia.org/w/index.php?title=Jiangxi_Cooper&amp;action=edit&amp;redlink=1" TargetMode="External"/><Relationship Id="rId3" Type="http://schemas.openxmlformats.org/officeDocument/2006/relationships/hyperlink" Target="https://es.wikipedia.org/w/index.php?title=Agnico_Eagle_Mines_Limited&amp;action=edit&amp;redlink=1" TargetMode="External"/><Relationship Id="rId21" Type="http://schemas.openxmlformats.org/officeDocument/2006/relationships/hyperlink" Target="https://es.wikipedia.org/w/index.php?title=Peabody_Energy&amp;action=edit&amp;redlink=1" TargetMode="External"/><Relationship Id="rId34" Type="http://schemas.openxmlformats.org/officeDocument/2006/relationships/hyperlink" Target="https://es.wikipedia.org/wiki/Codelco" TargetMode="External"/><Relationship Id="rId7" Type="http://schemas.openxmlformats.org/officeDocument/2006/relationships/hyperlink" Target="https://es.wikipedia.org/w/index.php?title=Kinross_Gold&amp;action=edit&amp;redlink=1" TargetMode="External"/><Relationship Id="rId12" Type="http://schemas.openxmlformats.org/officeDocument/2006/relationships/hyperlink" Target="https://es.wikipedia.org/wiki/Rio_Tinto_Group" TargetMode="External"/><Relationship Id="rId17" Type="http://schemas.openxmlformats.org/officeDocument/2006/relationships/hyperlink" Target="https://es.wikipedia.org/w/index.php?title=Kazamhys&amp;action=edit&amp;redlink=1" TargetMode="External"/><Relationship Id="rId25" Type="http://schemas.openxmlformats.org/officeDocument/2006/relationships/hyperlink" Target="https://es.wikipedia.org/w/index.php?title=Yanzhou_Coal_Mining_Company&amp;action=edit&amp;redlink=1" TargetMode="External"/><Relationship Id="rId33" Type="http://schemas.openxmlformats.org/officeDocument/2006/relationships/hyperlink" Target="https://es.wikipedia.org/w/index.php?title=National_Mineral_Development_Corporation&amp;action=edit&amp;redlink=1" TargetMode="External"/><Relationship Id="rId38" Type="http://schemas.openxmlformats.org/officeDocument/2006/relationships/hyperlink" Target="https://es.wikipedia.org/wiki/MMC_Norilsk_Nickel" TargetMode="External"/><Relationship Id="rId2" Type="http://schemas.openxmlformats.org/officeDocument/2006/relationships/hyperlink" Target="https://es.wikipedia.org/wiki/Barrick_Gold" TargetMode="External"/><Relationship Id="rId16" Type="http://schemas.openxmlformats.org/officeDocument/2006/relationships/hyperlink" Target="https://es.wikipedia.org/w/index.php?title=Eurasian&amp;action=edit&amp;redlink=1" TargetMode="External"/><Relationship Id="rId20" Type="http://schemas.openxmlformats.org/officeDocument/2006/relationships/hyperlink" Target="https://es.wikipedia.org/w/index.php?title=Consol_Energy&amp;action=edit&amp;redlink=1" TargetMode="External"/><Relationship Id="rId29" Type="http://schemas.openxmlformats.org/officeDocument/2006/relationships/hyperlink" Target="https://es.wikipedia.org/wiki/AngloGold_Ashant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/index.php?title=Ivanhoe_Mines&amp;action=edit&amp;redlink=1" TargetMode="External"/><Relationship Id="rId11" Type="http://schemas.openxmlformats.org/officeDocument/2006/relationships/hyperlink" Target="https://es.wikipedia.org/wiki/BHP_Billiton" TargetMode="External"/><Relationship Id="rId24" Type="http://schemas.openxmlformats.org/officeDocument/2006/relationships/hyperlink" Target="https://es.wikipedia.org/w/index.php?title=ChinaCoal&amp;action=edit&amp;redlink=1" TargetMode="External"/><Relationship Id="rId32" Type="http://schemas.openxmlformats.org/officeDocument/2006/relationships/hyperlink" Target="https://es.wikipedia.org/w/index.php?title=Coal_India&amp;action=edit&amp;redlink=1" TargetMode="External"/><Relationship Id="rId37" Type="http://schemas.openxmlformats.org/officeDocument/2006/relationships/hyperlink" Target="https://es.wikipedia.org/wiki/KGHM_Polska_Mied%C5%BA" TargetMode="External"/><Relationship Id="rId5" Type="http://schemas.openxmlformats.org/officeDocument/2006/relationships/hyperlink" Target="https://es.wikipedia.org/w/index.php?title=Goldcorp&amp;action=edit&amp;redlink=1" TargetMode="External"/><Relationship Id="rId15" Type="http://schemas.openxmlformats.org/officeDocument/2006/relationships/hyperlink" Target="https://es.wikipedia.org/wiki/Antofagasta_plc" TargetMode="External"/><Relationship Id="rId23" Type="http://schemas.openxmlformats.org/officeDocument/2006/relationships/hyperlink" Target="https://es.wikipedia.org/w/index.php?title=China_Shenhua_Energy_Company&amp;action=edit&amp;redlink=1" TargetMode="External"/><Relationship Id="rId28" Type="http://schemas.openxmlformats.org/officeDocument/2006/relationships/hyperlink" Target="https://es.wikipedia.org/w/index.php?title=Newcrest_Mining&amp;action=edit&amp;redlink=1" TargetMode="External"/><Relationship Id="rId36" Type="http://schemas.openxmlformats.org/officeDocument/2006/relationships/hyperlink" Target="https://es.wikipedia.org/w/index.php?title=Shaanxi_Coal_Industry&amp;action=edit&amp;redlink=1" TargetMode="External"/><Relationship Id="rId10" Type="http://schemas.openxmlformats.org/officeDocument/2006/relationships/hyperlink" Target="https://es.wikipedia.org/w/index.php?title=PotashCorp&amp;action=edit&amp;redlink=1" TargetMode="External"/><Relationship Id="rId19" Type="http://schemas.openxmlformats.org/officeDocument/2006/relationships/hyperlink" Target="https://es.wikipedia.org/wiki/Newmont_Mining_Corporation" TargetMode="External"/><Relationship Id="rId31" Type="http://schemas.openxmlformats.org/officeDocument/2006/relationships/hyperlink" Target="https://es.wikipedia.org/w/index.php?title=Impala_Platinum&amp;action=edit&amp;redlink=1" TargetMode="External"/><Relationship Id="rId4" Type="http://schemas.openxmlformats.org/officeDocument/2006/relationships/hyperlink" Target="https://es.wikipedia.org/w/index.php?title=Cameco_Corporation&amp;action=edit&amp;redlink=1" TargetMode="External"/><Relationship Id="rId9" Type="http://schemas.openxmlformats.org/officeDocument/2006/relationships/hyperlink" Target="https://es.wikipedia.org/w/index.php?title=Teck_Resources&amp;action=edit&amp;redlink=1" TargetMode="External"/><Relationship Id="rId14" Type="http://schemas.openxmlformats.org/officeDocument/2006/relationships/hyperlink" Target="https://es.wikipedia.org/wiki/Anglo_American" TargetMode="External"/><Relationship Id="rId22" Type="http://schemas.openxmlformats.org/officeDocument/2006/relationships/hyperlink" Target="https://es.wikipedia.org/w/index.php?title=The_Mosaic_Company&amp;action=edit&amp;redlink=1" TargetMode="External"/><Relationship Id="rId27" Type="http://schemas.openxmlformats.org/officeDocument/2006/relationships/hyperlink" Target="https://es.wikipedia.org/w/index.php?title=Fortescue_Metals_Group&amp;action=edit&amp;redlink=1" TargetMode="External"/><Relationship Id="rId30" Type="http://schemas.openxmlformats.org/officeDocument/2006/relationships/hyperlink" Target="https://es.wikipedia.org/w/index.php?title=Gold_Fields&amp;action=edit&amp;redlink=1" TargetMode="External"/><Relationship Id="rId35" Type="http://schemas.openxmlformats.org/officeDocument/2006/relationships/hyperlink" Target="https://es.wikipedia.org/w/index.php?title=Shandong_Energy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Política Minera en México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Políticas Mineras en América Latina</a:t>
            </a:r>
          </a:p>
        </p:txBody>
      </p:sp>
    </p:spTree>
    <p:extLst>
      <p:ext uri="{BB962C8B-B14F-4D97-AF65-F5344CB8AC3E}">
        <p14:creationId xmlns:p14="http://schemas.microsoft.com/office/powerpoint/2010/main" val="351597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87581"/>
              </p:ext>
            </p:extLst>
          </p:nvPr>
        </p:nvGraphicFramePr>
        <p:xfrm>
          <a:off x="107502" y="1052736"/>
          <a:ext cx="8928995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5799"/>
                <a:gridCol w="1785799"/>
                <a:gridCol w="1785799"/>
                <a:gridCol w="1785799"/>
                <a:gridCol w="1785799"/>
              </a:tblGrid>
              <a:tr h="34326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País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Mineral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32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Oro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Plata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Cobre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Níquel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China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3°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3°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7°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Australia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2°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4°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5°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5°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Estados Unidos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3°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8°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4°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Rusia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4°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6°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8°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62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Sudáfrica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5°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 dirty="0">
                          <a:effectLst/>
                        </a:rPr>
                        <a:t>—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Perú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6°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2°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Indonesia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7°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6°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2°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Canadá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9°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10°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9°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4°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Brasil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11°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México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12°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2°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12°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Chile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14°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5°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 Bolivia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—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7°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>
                          <a:effectLst/>
                        </a:rPr>
                        <a:t>10°</a:t>
                      </a:r>
                      <a:endParaRPr lang="es-MX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50" dirty="0">
                          <a:effectLst/>
                        </a:rPr>
                        <a:t>—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27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Políticas mineras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En el periodo de </a:t>
            </a:r>
            <a:r>
              <a:rPr lang="es-MX" dirty="0" smtClean="0"/>
              <a:t>1950 </a:t>
            </a:r>
            <a:r>
              <a:rPr lang="es-MX" dirty="0"/>
              <a:t>– 1970</a:t>
            </a:r>
            <a:r>
              <a:rPr lang="es-MX" dirty="0" smtClean="0"/>
              <a:t>, Organismos Internacionales asesoraron a los </a:t>
            </a:r>
            <a:r>
              <a:rPr lang="es-MX" dirty="0"/>
              <a:t>Estados Latinoamericanos  para formular las políticas y reglamentaciones necesarias:</a:t>
            </a:r>
          </a:p>
          <a:p>
            <a:pPr lvl="1" algn="just"/>
            <a:r>
              <a:rPr lang="es-MX" dirty="0"/>
              <a:t>Reformas – modernización de las leyes mineras</a:t>
            </a:r>
          </a:p>
          <a:p>
            <a:pPr lvl="1" algn="just"/>
            <a:r>
              <a:rPr lang="es-MX" dirty="0"/>
              <a:t>Disposiciones Ambientales</a:t>
            </a:r>
          </a:p>
          <a:p>
            <a:pPr lvl="1" algn="just"/>
            <a:r>
              <a:rPr lang="es-MX" dirty="0"/>
              <a:t>Estipulaciones ambientales</a:t>
            </a:r>
          </a:p>
          <a:p>
            <a:pPr lvl="1" algn="just"/>
            <a:r>
              <a:rPr lang="es-MX" dirty="0"/>
              <a:t>Instituciones mineras</a:t>
            </a:r>
          </a:p>
          <a:p>
            <a:pPr marL="411480" lvl="1" indent="0" algn="just">
              <a:buNone/>
            </a:pPr>
            <a:endParaRPr lang="es-MX" dirty="0" smtClean="0"/>
          </a:p>
          <a:p>
            <a:pPr marL="411480" lvl="1" indent="0" algn="just">
              <a:buNone/>
            </a:pPr>
            <a:r>
              <a:rPr lang="es-MX" dirty="0" smtClean="0"/>
              <a:t>En </a:t>
            </a:r>
            <a:r>
              <a:rPr lang="es-MX" dirty="0"/>
              <a:t>algunos casos se dio apoyo económico (financiamiento) a la privatización de empresas mineras estatales</a:t>
            </a:r>
          </a:p>
          <a:p>
            <a:pPr marL="411480" lvl="1" indent="0" algn="just">
              <a:buNone/>
            </a:pPr>
            <a:r>
              <a:rPr lang="es-MX" dirty="0"/>
              <a:t>Prospección minera para la Inversión - 1962</a:t>
            </a:r>
          </a:p>
        </p:txBody>
      </p:sp>
    </p:spTree>
    <p:extLst>
      <p:ext uri="{BB962C8B-B14F-4D97-AF65-F5344CB8AC3E}">
        <p14:creationId xmlns:p14="http://schemas.microsoft.com/office/powerpoint/2010/main" val="103466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Clima propicio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Clima propicio para la Inversión minera:</a:t>
            </a:r>
          </a:p>
          <a:p>
            <a:pPr algn="just"/>
            <a:r>
              <a:rPr lang="es-MX" dirty="0"/>
              <a:t>1. Régimen Legal – tierra / claridad / acceso</a:t>
            </a:r>
          </a:p>
          <a:p>
            <a:pPr algn="just"/>
            <a:r>
              <a:rPr lang="es-MX" dirty="0"/>
              <a:t>2. Régimen de Inversión – tipos de cambio / régimen impositivo estable y equitativo</a:t>
            </a:r>
          </a:p>
          <a:p>
            <a:pPr algn="just"/>
            <a:r>
              <a:rPr lang="es-MX" dirty="0"/>
              <a:t>3. Reforma de las instituciones mineras públicas – políticas definidas, promover, administrar y suministrar información.</a:t>
            </a:r>
          </a:p>
          <a:p>
            <a:pPr algn="just"/>
            <a:r>
              <a:rPr lang="es-MX" dirty="0"/>
              <a:t>4. Promoción de la minería mediana y pequeña</a:t>
            </a:r>
          </a:p>
          <a:p>
            <a:pPr algn="just"/>
            <a:r>
              <a:rPr lang="es-MX" dirty="0"/>
              <a:t>5. Aspecto ambiental – asistencia y financiamiento para una buena conducta ecológica. 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878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Minería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2800" dirty="0"/>
              <a:t>La minería es una actividad económica importante en México.</a:t>
            </a:r>
          </a:p>
          <a:p>
            <a:pPr algn="just"/>
            <a:r>
              <a:rPr lang="es-MX" sz="2800" dirty="0"/>
              <a:t> A nivel internacional se encuentra  entre los primeros lugares en cuanto a yacimientos minerales; más de la mitad de su territorio es apto para el desarrollo minero, se calcula un 70% del territorio. </a:t>
            </a:r>
          </a:p>
          <a:p>
            <a:pPr algn="just"/>
            <a:r>
              <a:rPr lang="es-MX" sz="2800" dirty="0"/>
              <a:t>Actualmente existen 833 proyectos de exploración minera operados por 290 empresas con capital extranjero.</a:t>
            </a:r>
          </a:p>
          <a:p>
            <a:pPr algn="just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5574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Minería en México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844752"/>
          </a:xfrm>
        </p:spPr>
        <p:txBody>
          <a:bodyPr/>
          <a:lstStyle/>
          <a:p>
            <a:pPr algn="just"/>
            <a:r>
              <a:rPr lang="es-MX" i="1" dirty="0"/>
              <a:t>a} </a:t>
            </a:r>
            <a:r>
              <a:rPr lang="es-MX" dirty="0"/>
              <a:t>desde el arribo de los españoles hasta finales del siglo x 1 x; en ese lapso la minería se caracterizó principalmente por la explotación de metales preciosos; </a:t>
            </a:r>
          </a:p>
          <a:p>
            <a:pPr algn="just"/>
            <a:r>
              <a:rPr lang="es-MX" i="1" dirty="0"/>
              <a:t>b} </a:t>
            </a:r>
            <a:r>
              <a:rPr lang="es-MX" dirty="0"/>
              <a:t>de 1910 a 1960, cuando la actividad, sin dejar de producir oro y plata, se orientó a la extracción y beneficio de minerales industriales; </a:t>
            </a:r>
          </a:p>
          <a:p>
            <a:pPr algn="just"/>
            <a:r>
              <a:rPr lang="es-MX" i="1" dirty="0"/>
              <a:t>c} </a:t>
            </a:r>
            <a:r>
              <a:rPr lang="es-MX" dirty="0"/>
              <a:t>de 1961 a 1990 (1992), período en el cual la minería registró cambios cualitativos importantes y mostró una mayor diversificación de su producción;</a:t>
            </a:r>
          </a:p>
          <a:p>
            <a:pPr algn="just"/>
            <a:r>
              <a:rPr lang="es-MX" i="1" dirty="0"/>
              <a:t>d} de 1990 – 2014, </a:t>
            </a:r>
            <a:r>
              <a:rPr lang="es-MX" dirty="0"/>
              <a:t>entrada de las reformas neoliberales a la política minera.</a:t>
            </a:r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544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mapa, texto&#10;&#10;Descripción generada con confianza alta">
            <a:extLst>
              <a:ext uri="{FF2B5EF4-FFF2-40B4-BE49-F238E27FC236}">
                <a16:creationId xmlns:a16="http://schemas.microsoft.com/office/drawing/2014/main" xmlns="" id="{34F47399-8E96-4444-A6CA-E1EB6F5D4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66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Problemática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/>
            <a:r>
              <a:rPr lang="es-MX" dirty="0"/>
              <a:t>Relocalizados / Desplazamientos forzosos / Migración </a:t>
            </a:r>
            <a:r>
              <a:rPr lang="es-MX" dirty="0" err="1"/>
              <a:t>Forsoza</a:t>
            </a:r>
            <a:endParaRPr lang="es-MX" dirty="0"/>
          </a:p>
          <a:p>
            <a:pPr algn="just"/>
            <a:r>
              <a:rPr lang="es-MX" dirty="0"/>
              <a:t>– a veces es necesario desplazar comunidades enteras, modificar el medio ambiente, desarrollar infraestructura. </a:t>
            </a:r>
          </a:p>
          <a:p>
            <a:pPr lvl="1" algn="just"/>
            <a:r>
              <a:rPr lang="es-MX" dirty="0"/>
              <a:t>Ejemplos: Presa Cerro de Oro, Oaxaca, 1972 – 1989.</a:t>
            </a:r>
          </a:p>
          <a:p>
            <a:pPr lvl="1" algn="just"/>
            <a:r>
              <a:rPr lang="es-MX" dirty="0"/>
              <a:t>Presa </a:t>
            </a:r>
            <a:r>
              <a:rPr lang="es-MX" dirty="0" err="1"/>
              <a:t>Pichacos</a:t>
            </a:r>
            <a:r>
              <a:rPr lang="es-MX" dirty="0"/>
              <a:t>, Sinaloa, 2012.</a:t>
            </a:r>
          </a:p>
          <a:p>
            <a:pPr lvl="1" algn="just"/>
            <a:r>
              <a:rPr lang="es-MX" dirty="0" err="1"/>
              <a:t>Super</a:t>
            </a:r>
            <a:r>
              <a:rPr lang="es-MX" dirty="0"/>
              <a:t> vía poniente, Distrito Federal, 2010.</a:t>
            </a:r>
          </a:p>
          <a:p>
            <a:pPr marL="411480" lvl="1" indent="0" algn="just">
              <a:buNone/>
            </a:pP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43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71306"/>
              </p:ext>
            </p:extLst>
          </p:nvPr>
        </p:nvGraphicFramePr>
        <p:xfrm>
          <a:off x="1619672" y="1340768"/>
          <a:ext cx="5211000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5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 err="1">
                          <a:effectLst/>
                        </a:rPr>
                        <a:t>Population</a:t>
                      </a:r>
                      <a:endParaRPr lang="es-MX" sz="1800" dirty="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127,017,000</a:t>
                      </a:r>
                      <a:endParaRPr lang="es-MX" sz="1800" dirty="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Persons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9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Total displacement (conflict)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287,000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Displaced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New displacement (conflict)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6,000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Displaced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New displacement (disaster)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91,000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Displaced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1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Refugees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>
                          <a:effectLst/>
                        </a:rPr>
                        <a:t>11,000</a:t>
                      </a:r>
                      <a:endParaRPr lang="es-MX" sz="180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 err="1">
                          <a:effectLst/>
                        </a:rPr>
                        <a:t>Persons</a:t>
                      </a:r>
                      <a:endParaRPr lang="es-MX" sz="1800" dirty="0">
                        <a:solidFill>
                          <a:srgbClr val="E36C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253" marR="1525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2811" y="320026"/>
            <a:ext cx="5184576" cy="10001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0" rIns="9144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EE7C00"/>
                </a:solidFill>
                <a:effectLst/>
                <a:ea typeface="Times New Roman" pitchFamily="18" charset="0"/>
                <a:cs typeface="Arial" pitchFamily="34" charset="0"/>
              </a:rPr>
              <a:t>Country </a:t>
            </a:r>
            <a:r>
              <a:rPr kumimoji="0" lang="es-MX" altLang="es-MX" sz="2000" b="0" i="0" u="none" strike="noStrike" cap="none" normalizeH="0" baseline="0" dirty="0" err="1">
                <a:ln>
                  <a:noFill/>
                </a:ln>
                <a:solidFill>
                  <a:srgbClr val="EE7C00"/>
                </a:solidFill>
                <a:effectLst/>
                <a:ea typeface="Times New Roman" pitchFamily="18" charset="0"/>
                <a:cs typeface="Arial" pitchFamily="34" charset="0"/>
              </a:rPr>
              <a:t>Information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EE7C00"/>
                </a:solidFill>
                <a:effectLst/>
                <a:ea typeface="Times New Roman" pitchFamily="18" charset="0"/>
                <a:cs typeface="Arial" pitchFamily="34" charset="0"/>
              </a:rPr>
              <a:t> 2015</a:t>
            </a:r>
            <a:endParaRPr kumimoji="0" lang="es-MX" altLang="es-MX" sz="2000" b="1" i="0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6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FB510DC-A7F8-470A-BBAB-EF1C3A1EF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>
            <a:normAutofit/>
          </a:bodyPr>
          <a:lstStyle/>
          <a:p>
            <a:r>
              <a:rPr lang="es-MX" b="1" dirty="0" err="1"/>
              <a:t>eITi</a:t>
            </a:r>
            <a:r>
              <a:rPr lang="es-MX" dirty="0"/>
              <a:t> 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es-MX" sz="1800" dirty="0"/>
              <a:t>Iniciativa de Transparencia en la Industria Extractiva (EITI) - En muchos países, el dinero proveniente del petróleo, el gas y la minería se relaciona con la pobreza, los conflictos y la corrupción, lo que comúnmente se denomina la "maldición de los recursos". </a:t>
            </a:r>
          </a:p>
          <a:p>
            <a:pPr algn="just"/>
            <a:r>
              <a:rPr lang="es-MX" sz="1800" dirty="0"/>
              <a:t>Falta de transparencia y rendición de cuentas respecto de los pagos que las empresas efectúan a los gobiernos, y de los ingresos que los gobiernos reciben de ellas. </a:t>
            </a:r>
          </a:p>
          <a:p>
            <a:pPr algn="just"/>
            <a:r>
              <a:rPr lang="es-MX" sz="1800" dirty="0"/>
              <a:t>Una iniciativa voluntaria, respaldada por una coalición de empresas, gobiernos, inversionistas y organizaciones de la sociedad civil. </a:t>
            </a:r>
          </a:p>
          <a:p>
            <a:pPr algn="just"/>
            <a:r>
              <a:rPr lang="es-MX" sz="1800" dirty="0"/>
              <a:t>Los países ricos en recursos, las empresas de las industrias extractivas y la comunidad internacional tienen el interés común de respaldar los esfuerzos encaminados a aumentar la transparencia y la rendición de cuentas. </a:t>
            </a:r>
          </a:p>
          <a:p>
            <a:pPr algn="just"/>
            <a:r>
              <a:rPr lang="es-MX" sz="1800" dirty="0"/>
              <a:t>Tanto el FMI como el Banco Mundial promueven la administración más eficaz de los ingresos que produce la tributación de la explotación de los recursos, a través de sus servicios de asesoramiento sobre políticas, financiamiento en apoyo de reformas de políticas, financiamiento para proyectos y asistencia técnica. </a:t>
            </a:r>
          </a:p>
          <a:p>
            <a:pPr algn="just"/>
            <a:endParaRPr lang="es-MX" sz="1800" dirty="0"/>
          </a:p>
          <a:p>
            <a:pPr algn="just"/>
            <a:endParaRPr lang="es-MX" sz="1800" dirty="0"/>
          </a:p>
          <a:p>
            <a:pPr algn="just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185741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Megaproyectos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76872"/>
            <a:ext cx="8496944" cy="3797499"/>
          </a:xfrm>
        </p:spPr>
        <p:txBody>
          <a:bodyPr>
            <a:noAutofit/>
          </a:bodyPr>
          <a:lstStyle/>
          <a:p>
            <a:pPr algn="just"/>
            <a:r>
              <a:rPr lang="es-MX" sz="2200" dirty="0"/>
              <a:t>Los megaproyectos son un conjunto de proyectos y actividades a gran escala que responden a una estrategia de intervención económica y ocupación territorial, y que imponen políticamente un modelo de desarrollo sobre los habitantes de las zonas intervenidas. </a:t>
            </a:r>
          </a:p>
          <a:p>
            <a:pPr algn="just"/>
            <a:endParaRPr lang="es-MX" sz="2200" dirty="0"/>
          </a:p>
          <a:p>
            <a:pPr algn="just"/>
            <a:r>
              <a:rPr lang="es-ES" sz="2200" dirty="0"/>
              <a:t>CNDH: Son acciones que buscan contribuir al desarrollo, los cuales tienen dimensiones de tal magnitud que se reflejan en su tamaño físico y en los impactos sociales, ambientales e incluso políticos. </a:t>
            </a:r>
          </a:p>
        </p:txBody>
      </p:sp>
    </p:spTree>
    <p:extLst>
      <p:ext uri="{BB962C8B-B14F-4D97-AF65-F5344CB8AC3E}">
        <p14:creationId xmlns:p14="http://schemas.microsoft.com/office/powerpoint/2010/main" val="1258094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908720"/>
            <a:ext cx="8260672" cy="539079"/>
          </a:xfrm>
        </p:spPr>
        <p:txBody>
          <a:bodyPr>
            <a:normAutofit fontScale="90000"/>
          </a:bodyPr>
          <a:lstStyle/>
          <a:p>
            <a:r>
              <a:rPr lang="es-MX" dirty="0"/>
              <a:t>Acuerdos Comerciales – Protección de Inversiones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s-MX" dirty="0" err="1"/>
              <a:t>Pacific</a:t>
            </a:r>
            <a:r>
              <a:rPr lang="es-MX" dirty="0"/>
              <a:t> </a:t>
            </a:r>
            <a:r>
              <a:rPr lang="es-MX" dirty="0" err="1"/>
              <a:t>Rim</a:t>
            </a:r>
            <a:r>
              <a:rPr lang="es-MX" dirty="0"/>
              <a:t> vs El Salvador  - CIADI</a:t>
            </a:r>
          </a:p>
          <a:p>
            <a:r>
              <a:rPr lang="es-MX" dirty="0" err="1"/>
              <a:t>Crystallex</a:t>
            </a:r>
            <a:r>
              <a:rPr lang="es-MX" dirty="0"/>
              <a:t> vs Venezuela</a:t>
            </a:r>
          </a:p>
          <a:p>
            <a:r>
              <a:rPr lang="es-MX" dirty="0"/>
              <a:t>Renco </a:t>
            </a:r>
            <a:r>
              <a:rPr lang="es-MX" dirty="0" err="1"/>
              <a:t>Group</a:t>
            </a:r>
            <a:r>
              <a:rPr lang="es-MX" dirty="0"/>
              <a:t> vs </a:t>
            </a:r>
            <a:r>
              <a:rPr lang="es-MX" dirty="0" err="1"/>
              <a:t>Peruy</a:t>
            </a:r>
            <a:r>
              <a:rPr lang="es-MX" dirty="0"/>
              <a:t> Bear Creek vs Perú</a:t>
            </a:r>
          </a:p>
          <a:p>
            <a:r>
              <a:rPr lang="es-MX" dirty="0"/>
              <a:t>Infinito Gold vs Costa Rica</a:t>
            </a:r>
          </a:p>
          <a:p>
            <a:r>
              <a:rPr lang="es-MX" dirty="0" err="1"/>
              <a:t>Dominion</a:t>
            </a:r>
            <a:r>
              <a:rPr lang="es-MX" dirty="0"/>
              <a:t> </a:t>
            </a:r>
            <a:r>
              <a:rPr lang="es-MX" dirty="0" err="1"/>
              <a:t>Minerals</a:t>
            </a:r>
            <a:r>
              <a:rPr lang="es-MX" dirty="0"/>
              <a:t> vs Panamá</a:t>
            </a:r>
          </a:p>
          <a:p>
            <a:r>
              <a:rPr lang="es-MX" dirty="0" err="1"/>
              <a:t>Lone</a:t>
            </a:r>
            <a:r>
              <a:rPr lang="es-MX" dirty="0"/>
              <a:t> </a:t>
            </a:r>
            <a:r>
              <a:rPr lang="es-MX" dirty="0" err="1"/>
              <a:t>pine</a:t>
            </a:r>
            <a:r>
              <a:rPr lang="es-MX" dirty="0"/>
              <a:t> vs </a:t>
            </a:r>
            <a:r>
              <a:rPr lang="es-MX" dirty="0" err="1"/>
              <a:t>Canada</a:t>
            </a:r>
            <a:r>
              <a:rPr lang="es-MX" dirty="0"/>
              <a:t> </a:t>
            </a:r>
            <a:r>
              <a:rPr lang="es-MX" dirty="0" err="1"/>
              <a:t>Bilcon</a:t>
            </a:r>
            <a:r>
              <a:rPr lang="es-MX" dirty="0"/>
              <a:t> vs Canadá</a:t>
            </a:r>
          </a:p>
          <a:p>
            <a:r>
              <a:rPr lang="es-MX" dirty="0" err="1"/>
              <a:t>Glencore</a:t>
            </a:r>
            <a:r>
              <a:rPr lang="es-MX" dirty="0"/>
              <a:t> vs Colombia</a:t>
            </a:r>
          </a:p>
          <a:p>
            <a:r>
              <a:rPr lang="es-MX" dirty="0" err="1"/>
              <a:t>Transcanada</a:t>
            </a:r>
            <a:r>
              <a:rPr lang="es-MX" dirty="0"/>
              <a:t> vs Estados Unidos</a:t>
            </a:r>
          </a:p>
          <a:p>
            <a:r>
              <a:rPr lang="es-MX" dirty="0"/>
              <a:t>TLCAN - Primero </a:t>
            </a:r>
            <a:r>
              <a:rPr lang="es-MX" dirty="0" err="1"/>
              <a:t>Mining</a:t>
            </a:r>
            <a:r>
              <a:rPr lang="es-MX" dirty="0"/>
              <a:t> </a:t>
            </a:r>
            <a:r>
              <a:rPr lang="es-MX" dirty="0" err="1"/>
              <a:t>Corp</a:t>
            </a:r>
            <a:r>
              <a:rPr lang="es-MX" dirty="0"/>
              <a:t> vs México </a:t>
            </a:r>
          </a:p>
          <a:p>
            <a:pPr marL="11430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054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Tipos de megaproyectos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719070"/>
            <a:ext cx="4285216" cy="4806273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/>
              <a:t>Megaproyectos de Infraestructura –</a:t>
            </a:r>
          </a:p>
          <a:p>
            <a:pPr lvl="1" algn="just"/>
            <a:r>
              <a:rPr lang="es-MX" dirty="0"/>
              <a:t>Operan principalmente con capital público;</a:t>
            </a:r>
          </a:p>
          <a:p>
            <a:pPr lvl="1" algn="just"/>
            <a:r>
              <a:rPr lang="es-MX" dirty="0"/>
              <a:t>Facilitador para casi todas las demás actividades de desarrollo económico;</a:t>
            </a:r>
          </a:p>
          <a:p>
            <a:pPr lvl="1" algn="just"/>
            <a:r>
              <a:rPr lang="es-MX" dirty="0"/>
              <a:t>Se concentran en dos sectores: transportes y energía.</a:t>
            </a:r>
          </a:p>
          <a:p>
            <a:pPr lvl="1" algn="just"/>
            <a:endParaRPr lang="es-MX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7" y="2492896"/>
            <a:ext cx="3351411" cy="2736304"/>
          </a:xfrm>
        </p:spPr>
      </p:pic>
    </p:spTree>
    <p:extLst>
      <p:ext uri="{BB962C8B-B14F-4D97-AF65-F5344CB8AC3E}">
        <p14:creationId xmlns:p14="http://schemas.microsoft.com/office/powerpoint/2010/main" val="63477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Megaproyectos extractivos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6128" y="2276871"/>
            <a:ext cx="4038600" cy="384960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/>
              <a:t>Tienden a funcionar con capitales privados;</a:t>
            </a:r>
          </a:p>
          <a:p>
            <a:pPr algn="just"/>
            <a:r>
              <a:rPr lang="es-MX" dirty="0"/>
              <a:t>Dentro de los Tratados y acuerdos de libre comercio</a:t>
            </a:r>
          </a:p>
          <a:p>
            <a:pPr algn="just"/>
            <a:r>
              <a:rPr lang="es-MX" dirty="0"/>
              <a:t>Forman parte de las políticas de exportación y comercio;</a:t>
            </a:r>
          </a:p>
          <a:p>
            <a:pPr algn="just"/>
            <a:r>
              <a:rPr lang="es-MX" dirty="0"/>
              <a:t>Modelo de exportación de materias primas:</a:t>
            </a:r>
          </a:p>
          <a:p>
            <a:pPr algn="just"/>
            <a:r>
              <a:rPr lang="es-MX" dirty="0"/>
              <a:t>Protección a Inversionistas : sistemas de resolución extra- estatales; </a:t>
            </a:r>
          </a:p>
          <a:p>
            <a:pPr algn="just"/>
            <a:r>
              <a:rPr lang="es-MX" dirty="0"/>
              <a:t>Se concentran: hidrocarburos / mineros. 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276872"/>
            <a:ext cx="3077666" cy="3168352"/>
          </a:xfrm>
        </p:spPr>
      </p:pic>
    </p:spTree>
    <p:extLst>
      <p:ext uri="{BB962C8B-B14F-4D97-AF65-F5344CB8AC3E}">
        <p14:creationId xmlns:p14="http://schemas.microsoft.com/office/powerpoint/2010/main" val="217491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causas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752600"/>
            <a:ext cx="8712968" cy="4916760"/>
          </a:xfrm>
        </p:spPr>
        <p:txBody>
          <a:bodyPr/>
          <a:lstStyle/>
          <a:p>
            <a:pPr marL="571500" indent="-457200" algn="just">
              <a:buFont typeface="+mj-lt"/>
              <a:buAutoNum type="arabicParenR"/>
            </a:pPr>
            <a:r>
              <a:rPr lang="es-MX" dirty="0"/>
              <a:t>Políticas mineras y protección al Medio Ambiente, afectaron la explotación minera en países productores como Australia, Canadá y Estados Unidos.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es-MX" dirty="0"/>
              <a:t>Los costos de explotación se incrementaron por los costos ambientales que debían ser asumidos y no son reconocidos en las cotizaciones ambientales.  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es-MX" dirty="0"/>
              <a:t>Expansión de la economía de China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es-MX" dirty="0" smtClean="0"/>
              <a:t>Convenios </a:t>
            </a:r>
            <a:r>
              <a:rPr lang="es-MX" dirty="0"/>
              <a:t>de Protección a las Inversiones</a:t>
            </a:r>
          </a:p>
          <a:p>
            <a:pPr marL="571500" indent="-457200" algn="just">
              <a:buFont typeface="+mj-lt"/>
              <a:buAutoNum type="arabicParenR"/>
            </a:pPr>
            <a:r>
              <a:rPr lang="es-MX" dirty="0"/>
              <a:t>Reformas: atractivas la inversión / eliminación de controles / ganar la confianza de los inversores. </a:t>
            </a:r>
          </a:p>
        </p:txBody>
      </p:sp>
    </p:spTree>
    <p:extLst>
      <p:ext uri="{BB962C8B-B14F-4D97-AF65-F5344CB8AC3E}">
        <p14:creationId xmlns:p14="http://schemas.microsoft.com/office/powerpoint/2010/main" val="2390679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106419-5B44-4F17-81FD-497153C1B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causas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DD7C8F-E13C-44BF-84DF-36569E7B0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Políticas </a:t>
            </a:r>
            <a:r>
              <a:rPr lang="es-MX" dirty="0"/>
              <a:t>mineras y protección al Medio Ambiente, afectaron la explotación minera en países productores como Australia, Canadá y Estados Unidos.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468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59569" y="261143"/>
            <a:ext cx="8424862" cy="6335713"/>
          </a:xfrm>
        </p:spPr>
        <p:txBody>
          <a:bodyPr>
            <a:norm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Expansión </a:t>
            </a:r>
            <a:r>
              <a:rPr lang="es-MX" dirty="0"/>
              <a:t>de la economía de </a:t>
            </a:r>
            <a:r>
              <a:rPr lang="es-MX" dirty="0" smtClean="0"/>
              <a:t>China – es el principal consumidor de la industria minera a nivel global (2017) – consumidor del 60% de todo el mineral de hierro-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Banco Asiático de Inversión en Infraestructura (AIIB) – (2014) -</a:t>
            </a:r>
            <a:r>
              <a:rPr lang="es-MX" dirty="0"/>
              <a:t> </a:t>
            </a:r>
            <a:r>
              <a:rPr lang="es-MX" sz="1400" dirty="0"/>
              <a:t>objetivo fundamental es financiar proyectos de infraestructura para mejorar la conectividad y el desarrollo económico</a:t>
            </a:r>
            <a:endParaRPr lang="es-MX" sz="1400" dirty="0" smtClean="0"/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Nuevo </a:t>
            </a:r>
            <a:r>
              <a:rPr lang="es-MX" dirty="0"/>
              <a:t>Banco de Desarrollo del BRICS (NBD BRICS), antes conocido como el Banco de Desarrollo del </a:t>
            </a:r>
            <a:r>
              <a:rPr lang="es-MX" dirty="0" smtClean="0"/>
              <a:t>BRICS (2014).</a:t>
            </a:r>
          </a:p>
          <a:p>
            <a:pPr algn="just"/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359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856984" cy="4497363"/>
          </a:xfrm>
        </p:spPr>
        <p:txBody>
          <a:bodyPr>
            <a:normAutofit/>
          </a:bodyPr>
          <a:lstStyle/>
          <a:p>
            <a:r>
              <a:rPr lang="es-MX" dirty="0" smtClean="0"/>
              <a:t>Grupo del Banco Mundial – financiando proyectos mineros en Perú, Brasil, Colombia, Guyana.</a:t>
            </a:r>
          </a:p>
          <a:p>
            <a:endParaRPr lang="es-MX" dirty="0"/>
          </a:p>
          <a:p>
            <a:r>
              <a:rPr lang="es-MX" dirty="0" smtClean="0"/>
              <a:t>Empresa - </a:t>
            </a:r>
            <a:r>
              <a:rPr lang="es-MX" dirty="0"/>
              <a:t>MMG Ltd., controlada por la estatal China </a:t>
            </a:r>
            <a:r>
              <a:rPr lang="es-MX" dirty="0" err="1"/>
              <a:t>Minmetals</a:t>
            </a:r>
            <a:r>
              <a:rPr lang="es-MX" dirty="0"/>
              <a:t> Corp. Compañía global de recursos de nivel medio que explora, desarrolla y explota yacimientos de metales zinc, cobre, plomo, oro y plata; la exploración de mineralización y desarrollo de proyectos mineros; el comercio de metales no ferrosos; la producción de alúmina y la fabricación y distribución de productos de aluminio y cobre.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832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5270"/>
              </p:ext>
            </p:extLst>
          </p:nvPr>
        </p:nvGraphicFramePr>
        <p:xfrm>
          <a:off x="107502" y="116635"/>
          <a:ext cx="9036497" cy="6695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4123"/>
                <a:gridCol w="1036159"/>
                <a:gridCol w="6516215"/>
              </a:tblGrid>
              <a:tr h="663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País</a:t>
                      </a:r>
                      <a:endParaRPr lang="es-MX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</a:rPr>
                        <a:t>Empresas</a:t>
                      </a:r>
                      <a:br>
                        <a:rPr lang="es-MX" sz="1100" b="1" dirty="0">
                          <a:effectLst/>
                        </a:rPr>
                      </a:br>
                      <a:r>
                        <a:rPr lang="es-MX" sz="1100" b="1" dirty="0">
                          <a:effectLst/>
                        </a:rPr>
                        <a:t>por país</a:t>
                      </a:r>
                      <a:endParaRPr lang="es-MX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</a:rPr>
                        <a:t>Principales compañías mineras a nivel mundial</a:t>
                      </a:r>
                      <a:endParaRPr lang="es-MX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776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 Canadá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9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hlinkClick r:id="rId2"/>
                        </a:rPr>
                        <a:t>Barrick</a:t>
                      </a:r>
                      <a:r>
                        <a:rPr lang="en-US" sz="1200" dirty="0">
                          <a:effectLst/>
                        </a:rPr>
                        <a:t> Gold, </a:t>
                      </a:r>
                      <a:r>
                        <a:rPr lang="en-US" sz="1200" u="sng" dirty="0" err="1">
                          <a:effectLst/>
                          <a:hlinkClick r:id="rId3"/>
                        </a:rPr>
                        <a:t>Agnico</a:t>
                      </a:r>
                      <a:r>
                        <a:rPr lang="en-US" sz="1200" u="sng" dirty="0">
                          <a:effectLst/>
                          <a:hlinkClick r:id="rId3"/>
                        </a:rPr>
                        <a:t> Eagle Mines Limited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sng" dirty="0">
                          <a:effectLst/>
                          <a:hlinkClick r:id="rId4"/>
                        </a:rPr>
                        <a:t>Cameco</a:t>
                      </a:r>
                      <a:r>
                        <a:rPr lang="es-MX" sz="1200" u="sng" dirty="0">
                          <a:effectLst/>
                          <a:hlinkClick r:id="rId4"/>
                        </a:rPr>
                        <a:t> </a:t>
                      </a:r>
                      <a:r>
                        <a:rPr lang="en-US" sz="1200" u="sng" dirty="0">
                          <a:effectLst/>
                          <a:hlinkClick r:id="rId4"/>
                        </a:rPr>
                        <a:t>Corporation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sng" dirty="0">
                          <a:effectLst/>
                          <a:hlinkClick r:id="rId5"/>
                        </a:rPr>
                        <a:t>Goldcorp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sng" dirty="0">
                          <a:effectLst/>
                          <a:hlinkClick r:id="rId6"/>
                        </a:rPr>
                        <a:t>Ivanhoe Mines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sng" dirty="0">
                          <a:effectLst/>
                          <a:hlinkClick r:id="rId7"/>
                        </a:rPr>
                        <a:t>Kinross Gold</a:t>
                      </a:r>
                      <a:r>
                        <a:rPr lang="en-US" sz="1200" dirty="0">
                          <a:effectLst/>
                        </a:rPr>
                        <a:t>,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u="sng" dirty="0">
                          <a:effectLst/>
                          <a:hlinkClick r:id="rId8"/>
                        </a:rPr>
                        <a:t>Silver</a:t>
                      </a:r>
                      <a:r>
                        <a:rPr lang="es-MX" sz="1200" u="sng" dirty="0">
                          <a:effectLst/>
                          <a:hlinkClick r:id="rId8"/>
                        </a:rPr>
                        <a:t> </a:t>
                      </a:r>
                      <a:r>
                        <a:rPr lang="en-US" sz="1200" u="sng" dirty="0" err="1">
                          <a:effectLst/>
                          <a:hlinkClick r:id="rId8"/>
                        </a:rPr>
                        <a:t>Weathon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sng" dirty="0">
                          <a:effectLst/>
                          <a:hlinkClick r:id="rId9"/>
                        </a:rPr>
                        <a:t>Teck</a:t>
                      </a:r>
                      <a:r>
                        <a:rPr lang="es-MX" sz="1200" u="sng" dirty="0">
                          <a:effectLst/>
                          <a:hlinkClick r:id="rId9"/>
                        </a:rPr>
                        <a:t> </a:t>
                      </a:r>
                      <a:r>
                        <a:rPr lang="en-US" sz="1200" u="sng" dirty="0">
                          <a:effectLst/>
                          <a:hlinkClick r:id="rId9"/>
                        </a:rPr>
                        <a:t>Resources</a:t>
                      </a:r>
                      <a:r>
                        <a:rPr lang="en-US" sz="1200" dirty="0">
                          <a:effectLst/>
                        </a:rPr>
                        <a:t>, </a:t>
                      </a:r>
                      <a:r>
                        <a:rPr lang="en-US" sz="1200" u="sng" dirty="0">
                          <a:effectLst/>
                          <a:hlinkClick r:id="rId10"/>
                        </a:rPr>
                        <a:t>PotashCorp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6631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Inglaterra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7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u="sng">
                          <a:effectLst/>
                          <a:hlinkClick r:id="rId11"/>
                        </a:rPr>
                        <a:t>BHP Billiton</a:t>
                      </a:r>
                      <a:r>
                        <a:rPr lang="es-MX" sz="1200">
                          <a:effectLst/>
                        </a:rPr>
                        <a:t>, </a:t>
                      </a:r>
                      <a:r>
                        <a:rPr lang="es-MX" sz="1200" u="sng">
                          <a:effectLst/>
                          <a:hlinkClick r:id="rId12"/>
                        </a:rPr>
                        <a:t>Rio Tinto Group</a:t>
                      </a:r>
                      <a:r>
                        <a:rPr lang="es-MX" sz="1200">
                          <a:effectLst/>
                        </a:rPr>
                        <a:t>, </a:t>
                      </a:r>
                      <a:r>
                        <a:rPr lang="es-MX" sz="1200" u="sng">
                          <a:effectLst/>
                          <a:hlinkClick r:id="rId13"/>
                        </a:rPr>
                        <a:t>Xstrata</a:t>
                      </a:r>
                      <a:r>
                        <a:rPr lang="es-MX" sz="1200">
                          <a:effectLst/>
                        </a:rPr>
                        <a:t>, </a:t>
                      </a:r>
                      <a:r>
                        <a:rPr lang="es-MX" sz="1200" u="sng">
                          <a:effectLst/>
                          <a:hlinkClick r:id="rId14"/>
                        </a:rPr>
                        <a:t>Anglo American</a:t>
                      </a:r>
                      <a:r>
                        <a:rPr lang="es-MX" sz="1200">
                          <a:effectLst/>
                        </a:rPr>
                        <a:t>, </a:t>
                      </a:r>
                      <a:r>
                        <a:rPr lang="es-MX" sz="1200" u="sng">
                          <a:effectLst/>
                          <a:hlinkClick r:id="rId15"/>
                        </a:rPr>
                        <a:t>Antofagasta plc</a:t>
                      </a:r>
                      <a:r>
                        <a:rPr lang="es-MX" sz="1200">
                          <a:effectLst/>
                        </a:rPr>
                        <a:t>, </a:t>
                      </a:r>
                      <a:r>
                        <a:rPr lang="es-MX" sz="1200" u="sng">
                          <a:effectLst/>
                          <a:hlinkClick r:id="rId16"/>
                        </a:rPr>
                        <a:t>Eurasian</a:t>
                      </a:r>
                      <a:r>
                        <a:rPr lang="es-MX" sz="1200">
                          <a:effectLst/>
                        </a:rPr>
                        <a:t>, </a:t>
                      </a:r>
                      <a:r>
                        <a:rPr lang="es-MX" sz="1200" u="sng">
                          <a:effectLst/>
                          <a:hlinkClick r:id="rId17"/>
                        </a:rPr>
                        <a:t>Kazamhys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6631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Estados Unidos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5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8"/>
                        </a:rPr>
                        <a:t>Freeport-McMoRan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19"/>
                        </a:rPr>
                        <a:t>Newmont Mining Corporation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0"/>
                        </a:rPr>
                        <a:t>Consol Energy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1"/>
                        </a:rPr>
                        <a:t>Peabody Energy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2"/>
                        </a:rPr>
                        <a:t>The Mosaic Company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6631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Hong Kong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3"/>
                        </a:rPr>
                        <a:t>China Shenhua Energy Company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4"/>
                        </a:rPr>
                        <a:t>ChinaCoal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5"/>
                        </a:rPr>
                        <a:t>Yanzhou Coal Mining Company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6"/>
                        </a:rPr>
                        <a:t>Jiangxi Cooper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442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Australia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4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11"/>
                        </a:rPr>
                        <a:t>BHP Billiton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12"/>
                        </a:rPr>
                        <a:t>Rio Tinto Group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7"/>
                        </a:rPr>
                        <a:t>Fortescue</a:t>
                      </a:r>
                      <a:r>
                        <a:rPr lang="es-MX" sz="1200" u="sng">
                          <a:effectLst/>
                          <a:hlinkClick r:id="rId27"/>
                        </a:rPr>
                        <a:t> </a:t>
                      </a:r>
                      <a:r>
                        <a:rPr lang="en-US" sz="1200" u="sng">
                          <a:effectLst/>
                          <a:hlinkClick r:id="rId27"/>
                        </a:rPr>
                        <a:t>Metals</a:t>
                      </a:r>
                      <a:r>
                        <a:rPr lang="es-MX" sz="1200" u="sng">
                          <a:effectLst/>
                          <a:hlinkClick r:id="rId27"/>
                        </a:rPr>
                        <a:t> </a:t>
                      </a:r>
                      <a:r>
                        <a:rPr lang="en-US" sz="1200" u="sng">
                          <a:effectLst/>
                          <a:hlinkClick r:id="rId27"/>
                        </a:rPr>
                        <a:t>Group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28"/>
                        </a:rPr>
                        <a:t>Newcrest</a:t>
                      </a:r>
                      <a:r>
                        <a:rPr lang="es-MX" sz="1200" u="sng">
                          <a:effectLst/>
                          <a:hlinkClick r:id="rId28"/>
                        </a:rPr>
                        <a:t> </a:t>
                      </a:r>
                      <a:r>
                        <a:rPr lang="en-US" sz="1200" u="sng">
                          <a:effectLst/>
                          <a:hlinkClick r:id="rId28"/>
                        </a:rPr>
                        <a:t>Mining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442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Sudáfrica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3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29"/>
                        </a:rPr>
                        <a:t>AngloGold Ashanti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30"/>
                        </a:rPr>
                        <a:t>Gold Fields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31"/>
                        </a:rPr>
                        <a:t>Impala Platinum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442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India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2"/>
                        </a:rPr>
                        <a:t>Coal India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33"/>
                        </a:rPr>
                        <a:t>National Mineral Development Corporation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21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Chile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effectLst/>
                          <a:hlinkClick r:id="rId15"/>
                        </a:rPr>
                        <a:t>Antofagasta </a:t>
                      </a:r>
                      <a:r>
                        <a:rPr lang="es-MX" sz="1200" u="sng" dirty="0" err="1">
                          <a:effectLst/>
                          <a:hlinkClick r:id="rId15"/>
                        </a:rPr>
                        <a:t>plc</a:t>
                      </a:r>
                      <a:r>
                        <a:rPr lang="es-MX" sz="1200" dirty="0">
                          <a:effectLst/>
                        </a:rPr>
                        <a:t>, </a:t>
                      </a:r>
                      <a:r>
                        <a:rPr lang="es-MX" sz="1200" u="sng" dirty="0">
                          <a:effectLst/>
                          <a:hlinkClick r:id="rId34"/>
                        </a:rPr>
                        <a:t>Codelco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75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China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5"/>
                        </a:rPr>
                        <a:t>Shandong Energy</a:t>
                      </a:r>
                      <a:r>
                        <a:rPr lang="en-US" sz="1200">
                          <a:effectLst/>
                        </a:rPr>
                        <a:t>, </a:t>
                      </a:r>
                      <a:r>
                        <a:rPr lang="en-US" sz="1200" u="sng">
                          <a:effectLst/>
                          <a:hlinkClick r:id="rId36"/>
                        </a:rPr>
                        <a:t>Shaanxi Coal Industry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758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r>
                        <a:rPr lang="es-MX" sz="1200">
                          <a:effectLst/>
                        </a:rPr>
                        <a:t>México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2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Grupo México, Industrias Peñoles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21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Perú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Compañía de Minas Buenaventura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21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Polonia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KGHM </a:t>
                      </a:r>
                      <a:r>
                        <a:rPr lang="es-MX" sz="1200" u="sng">
                          <a:effectLst/>
                          <a:hlinkClick r:id="rId37"/>
                        </a:rPr>
                        <a:t>Polska Miedź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21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Rusia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MMC </a:t>
                      </a:r>
                      <a:r>
                        <a:rPr lang="es-MX" sz="1200" u="sng">
                          <a:effectLst/>
                          <a:hlinkClick r:id="rId38"/>
                        </a:rPr>
                        <a:t>Norilsk</a:t>
                      </a:r>
                      <a:r>
                        <a:rPr lang="es-MX" sz="1200">
                          <a:effectLst/>
                        </a:rPr>
                        <a:t> Nickel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  <a:tr h="221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 Brasil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1</a:t>
                      </a:r>
                      <a:endParaRPr lang="es-MX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Vale S.A.</a:t>
                      </a:r>
                      <a:endParaRPr lang="es-MX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54" marR="358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29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404</TotalTime>
  <Words>1200</Words>
  <Application>Microsoft Office PowerPoint</Application>
  <PresentationFormat>Presentación en pantalla (4:3)</PresentationFormat>
  <Paragraphs>216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Boticario</vt:lpstr>
      <vt:lpstr>Políticas Mineras en América Latina</vt:lpstr>
      <vt:lpstr>Megaproyectos</vt:lpstr>
      <vt:lpstr>Tipos de megaproyectos</vt:lpstr>
      <vt:lpstr>Megaproyectos extractivos</vt:lpstr>
      <vt:lpstr>causas</vt:lpstr>
      <vt:lpstr>causas</vt:lpstr>
      <vt:lpstr>Presentación de PowerPoint</vt:lpstr>
      <vt:lpstr>Presentación de PowerPoint</vt:lpstr>
      <vt:lpstr>Presentación de PowerPoint</vt:lpstr>
      <vt:lpstr>Presentación de PowerPoint</vt:lpstr>
      <vt:lpstr>Políticas mineras</vt:lpstr>
      <vt:lpstr>Clima propicio</vt:lpstr>
      <vt:lpstr>Minería</vt:lpstr>
      <vt:lpstr>Minería en México</vt:lpstr>
      <vt:lpstr>Presentación de PowerPoint</vt:lpstr>
      <vt:lpstr>Problemática</vt:lpstr>
      <vt:lpstr>Presentación de PowerPoint</vt:lpstr>
      <vt:lpstr>Presentación de PowerPoint</vt:lpstr>
      <vt:lpstr>eITi </vt:lpstr>
      <vt:lpstr>Acuerdos Comerciales – Protección de Inversiones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</dc:creator>
  <cp:lastModifiedBy>Mayra</cp:lastModifiedBy>
  <cp:revision>18</cp:revision>
  <dcterms:created xsi:type="dcterms:W3CDTF">2016-10-06T00:52:18Z</dcterms:created>
  <dcterms:modified xsi:type="dcterms:W3CDTF">2017-09-09T06:45:25Z</dcterms:modified>
</cp:coreProperties>
</file>